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2"/>
  </p:notesMasterIdLst>
  <p:handoutMasterIdLst>
    <p:handoutMasterId r:id="rId33"/>
  </p:handoutMasterIdLst>
  <p:sldIdLst>
    <p:sldId id="1485" r:id="rId6"/>
    <p:sldId id="1482" r:id="rId7"/>
    <p:sldId id="1503" r:id="rId8"/>
    <p:sldId id="1508" r:id="rId9"/>
    <p:sldId id="1502" r:id="rId10"/>
    <p:sldId id="1505" r:id="rId11"/>
    <p:sldId id="1494" r:id="rId12"/>
    <p:sldId id="1504" r:id="rId13"/>
    <p:sldId id="1486" r:id="rId14"/>
    <p:sldId id="1506" r:id="rId15"/>
    <p:sldId id="1497" r:id="rId16"/>
    <p:sldId id="1507" r:id="rId17"/>
    <p:sldId id="1496" r:id="rId18"/>
    <p:sldId id="1488" r:id="rId19"/>
    <p:sldId id="1490" r:id="rId20"/>
    <p:sldId id="1487" r:id="rId21"/>
    <p:sldId id="1492" r:id="rId22"/>
    <p:sldId id="1464" r:id="rId23"/>
    <p:sldId id="1493" r:id="rId24"/>
    <p:sldId id="1510" r:id="rId25"/>
    <p:sldId id="1491" r:id="rId26"/>
    <p:sldId id="1498" r:id="rId27"/>
    <p:sldId id="1509" r:id="rId28"/>
    <p:sldId id="1457" r:id="rId29"/>
    <p:sldId id="1501" r:id="rId30"/>
    <p:sldId id="1484" r:id="rId31"/>
  </p:sldIdLst>
  <p:sldSz cx="12436475" cy="6994525"/>
  <p:notesSz cx="6858000" cy="9144000"/>
  <p:custDataLst>
    <p:tags r:id="rId34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98" d="100"/>
          <a:sy n="98" d="100"/>
        </p:scale>
        <p:origin x="72" y="12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5/5/2023 8:09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0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53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3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5/5/2023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6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5.png"/><Relationship Id="rId18" Type="http://schemas.openxmlformats.org/officeDocument/2006/relationships/image" Target="../media/image37.png"/><Relationship Id="rId3" Type="http://schemas.openxmlformats.org/officeDocument/2006/relationships/image" Target="../media/image29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036637" y="12112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646237" y="33448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 vs Microservices Architecture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764000"/>
            <a:ext cx="4683077" cy="346652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37" y="1764000"/>
            <a:ext cx="5178387" cy="34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9296400" cy="685800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</a:rPr>
              <a:t>Advantanges</a:t>
            </a:r>
            <a:r>
              <a:rPr lang="en-US" sz="4000" dirty="0">
                <a:solidFill>
                  <a:schemeClr val="bg1"/>
                </a:solidFill>
              </a:rPr>
              <a:t> of a monolithic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79437" y="1744662"/>
            <a:ext cx="10591800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Easy Development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Performance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Simplified</a:t>
            </a:r>
            <a:r>
              <a:rPr lang="it-IT" sz="3600" dirty="0">
                <a:solidFill>
                  <a:schemeClr val="bg1"/>
                </a:solidFill>
              </a:rPr>
              <a:t> testing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Easy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Easy </a:t>
            </a:r>
            <a:r>
              <a:rPr lang="it-IT" sz="3600" dirty="0" err="1">
                <a:solidFill>
                  <a:schemeClr val="bg1"/>
                </a:solidFill>
              </a:rPr>
              <a:t>deploy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9296400" cy="685800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</a:rPr>
              <a:t>Disadvantanges</a:t>
            </a:r>
            <a:r>
              <a:rPr lang="en-US" sz="4000" dirty="0">
                <a:solidFill>
                  <a:schemeClr val="bg1"/>
                </a:solidFill>
              </a:rPr>
              <a:t> of microservices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79437" y="1439862"/>
            <a:ext cx="10591800" cy="36717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Development </a:t>
            </a:r>
            <a:r>
              <a:rPr lang="it-IT" sz="3600" dirty="0" err="1">
                <a:solidFill>
                  <a:schemeClr val="bg1"/>
                </a:solidFill>
              </a:rPr>
              <a:t>Sprawl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Exponential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Infrastructures</a:t>
            </a:r>
            <a:r>
              <a:rPr lang="it-IT" sz="3600" dirty="0">
                <a:solidFill>
                  <a:schemeClr val="bg1"/>
                </a:solidFill>
              </a:rPr>
              <a:t> costs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Added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organizational</a:t>
            </a:r>
            <a:r>
              <a:rPr lang="it-IT" sz="3600" dirty="0">
                <a:solidFill>
                  <a:schemeClr val="bg1"/>
                </a:solidFill>
              </a:rPr>
              <a:t> overhead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Debugging challenges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Lack</a:t>
            </a:r>
            <a:r>
              <a:rPr lang="it-IT" sz="3600" dirty="0">
                <a:solidFill>
                  <a:schemeClr val="bg1"/>
                </a:solidFill>
              </a:rPr>
              <a:t> of </a:t>
            </a:r>
            <a:r>
              <a:rPr lang="it-IT" sz="3600" dirty="0" err="1">
                <a:solidFill>
                  <a:schemeClr val="bg1"/>
                </a:solidFill>
              </a:rPr>
              <a:t>standardization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Lack</a:t>
            </a:r>
            <a:r>
              <a:rPr lang="it-IT" sz="3600" dirty="0">
                <a:solidFill>
                  <a:schemeClr val="bg1"/>
                </a:solidFill>
              </a:rPr>
              <a:t> of clear ownership</a:t>
            </a:r>
          </a:p>
        </p:txBody>
      </p:sp>
    </p:spTree>
    <p:extLst>
      <p:ext uri="{BB962C8B-B14F-4D97-AF65-F5344CB8AC3E}">
        <p14:creationId xmlns:p14="http://schemas.microsoft.com/office/powerpoint/2010/main" val="7088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Big Ball of Mud vs Modular Monolithic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C4BD64-3476-C8B6-D11D-CB7E41DD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46" y="1820862"/>
            <a:ext cx="5943600" cy="29872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EDD7B0-A3E4-8EEF-F868-D485AF96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820862"/>
            <a:ext cx="4999153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>
                <a:solidFill>
                  <a:schemeClr val="bg1"/>
                </a:solidFill>
              </a:rPr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>
                <a:solidFill>
                  <a:schemeClr val="bg1"/>
                </a:solidFill>
              </a:rPr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>
                <a:solidFill>
                  <a:schemeClr val="bg1"/>
                </a:solidFill>
              </a:rPr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79437" y="296862"/>
            <a:ext cx="11049000" cy="685800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</a:rPr>
              <a:t>Disadvantanges</a:t>
            </a:r>
            <a:r>
              <a:rPr lang="en-US" sz="4000" dirty="0">
                <a:solidFill>
                  <a:schemeClr val="bg1"/>
                </a:solidFill>
              </a:rPr>
              <a:t> of a monolithic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808037" y="1661375"/>
            <a:ext cx="10591800" cy="36717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Slower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speed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Scalability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Reliability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Barrier</a:t>
            </a:r>
            <a:r>
              <a:rPr lang="it-IT" sz="3600" dirty="0">
                <a:solidFill>
                  <a:schemeClr val="bg1"/>
                </a:solidFill>
              </a:rPr>
              <a:t> to </a:t>
            </a:r>
            <a:r>
              <a:rPr lang="it-IT" sz="3600" dirty="0" err="1">
                <a:solidFill>
                  <a:schemeClr val="bg1"/>
                </a:solidFill>
              </a:rPr>
              <a:t>technology</a:t>
            </a:r>
            <a:r>
              <a:rPr lang="it-IT" sz="3600" dirty="0">
                <a:solidFill>
                  <a:schemeClr val="bg1"/>
                </a:solidFill>
              </a:rPr>
              <a:t> adoption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Lack</a:t>
            </a:r>
            <a:r>
              <a:rPr lang="it-IT" sz="3600" dirty="0">
                <a:solidFill>
                  <a:schemeClr val="bg1"/>
                </a:solidFill>
              </a:rPr>
              <a:t> of </a:t>
            </a:r>
            <a:r>
              <a:rPr lang="it-IT" sz="3600" dirty="0" err="1">
                <a:solidFill>
                  <a:schemeClr val="bg1"/>
                </a:solidFill>
              </a:rPr>
              <a:t>flexibility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9171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9296400" cy="685800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</a:rPr>
              <a:t>Advantanges</a:t>
            </a:r>
            <a:r>
              <a:rPr lang="en-US" sz="4000" dirty="0">
                <a:solidFill>
                  <a:schemeClr val="bg1"/>
                </a:solidFill>
              </a:rPr>
              <a:t> of microservices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655637" y="1211262"/>
            <a:ext cx="10591800" cy="42473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Agility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Flexible</a:t>
            </a:r>
            <a:r>
              <a:rPr lang="it-IT" sz="3600" dirty="0">
                <a:solidFill>
                  <a:schemeClr val="bg1"/>
                </a:solidFill>
              </a:rPr>
              <a:t> scaling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deployment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Highly </a:t>
            </a:r>
            <a:r>
              <a:rPr lang="it-IT" sz="3600" dirty="0" err="1">
                <a:solidFill>
                  <a:schemeClr val="bg1"/>
                </a:solidFill>
              </a:rPr>
              <a:t>maintalnable</a:t>
            </a:r>
            <a:r>
              <a:rPr lang="it-IT" sz="3600" dirty="0">
                <a:solidFill>
                  <a:schemeClr val="bg1"/>
                </a:solidFill>
              </a:rPr>
              <a:t> and </a:t>
            </a:r>
            <a:r>
              <a:rPr lang="it-IT" sz="3600" dirty="0" err="1">
                <a:solidFill>
                  <a:schemeClr val="bg1"/>
                </a:solidFill>
              </a:rPr>
              <a:t>testable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Independently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deployable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Technology </a:t>
            </a:r>
            <a:r>
              <a:rPr lang="it-IT" sz="3600" dirty="0" err="1">
                <a:solidFill>
                  <a:schemeClr val="bg1"/>
                </a:solidFill>
              </a:rPr>
              <a:t>flexibility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High reliability</a:t>
            </a:r>
          </a:p>
        </p:txBody>
      </p:sp>
    </p:spTree>
    <p:extLst>
      <p:ext uri="{BB962C8B-B14F-4D97-AF65-F5344CB8AC3E}">
        <p14:creationId xmlns:p14="http://schemas.microsoft.com/office/powerpoint/2010/main" val="36384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>
                <a:solidFill>
                  <a:schemeClr val="bg1"/>
                </a:solidFill>
              </a:rPr>
              <a:t>Monolithic</a:t>
            </a:r>
            <a:endParaRPr lang="it-IT" sz="1400" b="1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>
                <a:solidFill>
                  <a:schemeClr val="bg1"/>
                </a:solidFill>
              </a:rPr>
              <a:t>Microservices</a:t>
            </a:r>
            <a:endParaRPr lang="it-IT" sz="1400" b="1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>
                <a:solidFill>
                  <a:schemeClr val="bg1"/>
                </a:solidFill>
              </a:rPr>
              <a:t>Serverless</a:t>
            </a:r>
            <a:endParaRPr lang="it-IT" sz="14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>
                <a:solidFill>
                  <a:schemeClr val="bg1"/>
                </a:solidFill>
              </a:rPr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>
                <a:solidFill>
                  <a:schemeClr val="bg1"/>
                </a:solidFill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5E9AF5-62BD-25E6-A6C8-65FCE66C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69" y="1439862"/>
            <a:ext cx="7795936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Props1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649</Words>
  <Application>Microsoft Office PowerPoint</Application>
  <PresentationFormat>Personalizzato</PresentationFormat>
  <Paragraphs>115</Paragraphs>
  <Slides>26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Software Architecture</vt:lpstr>
      <vt:lpstr>Software Architecture</vt:lpstr>
      <vt:lpstr>One Upon a Time</vt:lpstr>
      <vt:lpstr>Presentazione standard di PowerPoint</vt:lpstr>
      <vt:lpstr>Presentazione standard di PowerPoint</vt:lpstr>
      <vt:lpstr>New Vision</vt:lpstr>
      <vt:lpstr>Evolutionary Architecture</vt:lpstr>
      <vt:lpstr>Evolutionary Architecture</vt:lpstr>
      <vt:lpstr>Presentazione standard di PowerPoint</vt:lpstr>
      <vt:lpstr>Evolutionary Software</vt:lpstr>
      <vt:lpstr>Presentazione standard di PowerPoint</vt:lpstr>
      <vt:lpstr>Monolith vs Microservices Architecture</vt:lpstr>
      <vt:lpstr>Advantanges of a monolithic architecture</vt:lpstr>
      <vt:lpstr>Disadvantanges of microservices</vt:lpstr>
      <vt:lpstr>Big Ball of Mud vs Modular Monolithic</vt:lpstr>
      <vt:lpstr>Presentazione standard di PowerPoint</vt:lpstr>
      <vt:lpstr>Presentazione standard di PowerPoint</vt:lpstr>
      <vt:lpstr>Presentazione standard di PowerPoint</vt:lpstr>
      <vt:lpstr>Disadvantanges of a monolithic architecture</vt:lpstr>
      <vt:lpstr>Advantanges of microservices</vt:lpstr>
      <vt:lpstr>Presentazione standard di PowerPoint</vt:lpstr>
      <vt:lpstr>Subject B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2023-05-05T18:42:07Z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